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4"/>
  </p:notesMasterIdLst>
  <p:sldIdLst>
    <p:sldId id="269" r:id="rId7"/>
    <p:sldId id="280" r:id="rId8"/>
    <p:sldId id="288" r:id="rId9"/>
    <p:sldId id="291" r:id="rId10"/>
    <p:sldId id="289" r:id="rId11"/>
    <p:sldId id="290" r:id="rId12"/>
    <p:sldId id="278" r:id="rId13"/>
  </p:sldIdLst>
  <p:sldSz cx="9906000" cy="6858000" type="A4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533">
          <p15:clr>
            <a:srgbClr val="A4A3A4"/>
          </p15:clr>
        </p15:guide>
        <p15:guide id="4" orient="horz" pos="569">
          <p15:clr>
            <a:srgbClr val="A4A3A4"/>
          </p15:clr>
        </p15:guide>
        <p15:guide id="5" orient="horz" pos="355">
          <p15:clr>
            <a:srgbClr val="A4A3A4"/>
          </p15:clr>
        </p15:guide>
        <p15:guide id="6" orient="horz" pos="2375">
          <p15:clr>
            <a:srgbClr val="A4A3A4"/>
          </p15:clr>
        </p15:guide>
        <p15:guide id="7" orient="horz" pos="4319">
          <p15:clr>
            <a:srgbClr val="A4A3A4"/>
          </p15:clr>
        </p15:guide>
        <p15:guide id="8" orient="horz" pos="4019">
          <p15:clr>
            <a:srgbClr val="A4A3A4"/>
          </p15:clr>
        </p15:guide>
        <p15:guide id="9" orient="horz" pos="1154">
          <p15:clr>
            <a:srgbClr val="A4A3A4"/>
          </p15:clr>
        </p15:guide>
        <p15:guide id="10" orient="horz" pos="959">
          <p15:clr>
            <a:srgbClr val="A4A3A4"/>
          </p15:clr>
        </p15:guide>
        <p15:guide id="11" pos="229">
          <p15:clr>
            <a:srgbClr val="A4A3A4"/>
          </p15:clr>
        </p15:guide>
        <p15:guide id="12" pos="6011">
          <p15:clr>
            <a:srgbClr val="A4A3A4"/>
          </p15:clr>
        </p15:guide>
        <p15:guide id="13" pos="3005">
          <p15:clr>
            <a:srgbClr val="A4A3A4"/>
          </p15:clr>
        </p15:guide>
        <p15:guide id="14" pos="3251">
          <p15:clr>
            <a:srgbClr val="A4A3A4"/>
          </p15:clr>
        </p15:guide>
        <p15:guide id="15" pos="4071">
          <p15:clr>
            <a:srgbClr val="A4A3A4"/>
          </p15:clr>
        </p15:guide>
        <p15:guide id="16" pos="1617">
          <p15:clr>
            <a:srgbClr val="A4A3A4"/>
          </p15:clr>
        </p15:guide>
        <p15:guide id="17" pos="46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004" autoAdjust="0"/>
  </p:normalViewPr>
  <p:slideViewPr>
    <p:cSldViewPr snapToGrid="0">
      <p:cViewPr varScale="1">
        <p:scale>
          <a:sx n="59" d="100"/>
          <a:sy n="59" d="100"/>
        </p:scale>
        <p:origin x="582" y="54"/>
      </p:cViewPr>
      <p:guideLst>
        <p:guide orient="horz" pos="2160"/>
        <p:guide pos="3120"/>
        <p:guide orient="horz" pos="1533"/>
        <p:guide orient="horz" pos="569"/>
        <p:guide orient="horz" pos="355"/>
        <p:guide orient="horz" pos="2375"/>
        <p:guide orient="horz" pos="4319"/>
        <p:guide orient="horz" pos="4019"/>
        <p:guide orient="horz" pos="1154"/>
        <p:guide orient="horz" pos="959"/>
        <p:guide pos="229"/>
        <p:guide pos="6011"/>
        <p:guide pos="3005"/>
        <p:guide pos="3251"/>
        <p:guide pos="4071"/>
        <p:guide pos="1617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3C6FEE3-B381-4C84-861F-85D2869C737E}" type="datetimeFigureOut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544D6ED-0C15-41DD-ACF6-821BBB985A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4"/>
            <a:ext cx="9906000" cy="6817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77" y="260046"/>
            <a:ext cx="1436850" cy="57606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50838" y="1223400"/>
            <a:ext cx="6107112" cy="13415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800" b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38pt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0" y="2038313"/>
            <a:ext cx="4314128" cy="944761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30pt Arial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77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839" y="651545"/>
            <a:ext cx="5992812" cy="108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0" baseline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The power to be 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101161" y="5085184"/>
            <a:ext cx="166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 smtClean="0">
                <a:solidFill>
                  <a:schemeClr val="accent2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personal</a:t>
            </a:r>
          </a:p>
          <a:p>
            <a:r>
              <a:rPr lang="en-GB" sz="1800" b="0" dirty="0" smtClean="0">
                <a:solidFill>
                  <a:schemeClr val="accent3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portable</a:t>
            </a:r>
          </a:p>
          <a:p>
            <a:r>
              <a:rPr lang="en-GB" sz="1800" b="0" dirty="0" smtClean="0">
                <a:solidFill>
                  <a:schemeClr val="accent1"/>
                </a:solidFill>
                <a:latin typeface="Arial" pitchFamily="34" charset="0"/>
              </a:rPr>
              <a:t>…</a:t>
            </a:r>
            <a:r>
              <a:rPr lang="en-GB" sz="1800" b="0" dirty="0" smtClean="0">
                <a:latin typeface="Arial" pitchFamily="34" charset="0"/>
              </a:rPr>
              <a:t>connected</a:t>
            </a:r>
            <a:endParaRPr lang="en-GB" sz="1800" b="0" dirty="0">
              <a:latin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84650" y="1013995"/>
            <a:ext cx="144261" cy="679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28911" y="1013995"/>
            <a:ext cx="144261" cy="679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473172" y="1013995"/>
            <a:ext cx="144261" cy="67945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1641"/>
            <a:ext cx="9906000" cy="41747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6"/>
          <a:stretch/>
        </p:blipFill>
        <p:spPr>
          <a:xfrm>
            <a:off x="282008" y="6320644"/>
            <a:ext cx="374642" cy="516220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617296" y="6473356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D91C1E7B-B2C5-4FCD-BB04-B50757C50317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 smtClean="0"/>
              <a:t>Dialog Semiconductor © 2015</a:t>
            </a:r>
            <a:endParaRPr lang="en-GB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1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F847-33E9-43C4-8623-D3CC7934CCA4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6"/>
          <a:stretch/>
        </p:blipFill>
        <p:spPr>
          <a:xfrm>
            <a:off x="282008" y="6320644"/>
            <a:ext cx="374642" cy="516220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617296" y="6473356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43DF2-E995-4BE0-84CD-7A75FC085A1D}" type="datetime1">
              <a:rPr lang="en-GB" smtClean="0">
                <a:latin typeface="Arial" pitchFamily="34" charset="0"/>
              </a:rPr>
              <a:pPr/>
              <a:t>12/01/2018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Arial" pitchFamily="34" charset="0"/>
              </a:rPr>
              <a:t>Dialog Semiconductor © 2015</a:t>
            </a:r>
            <a:endParaRPr lang="en-GB" dirty="0">
              <a:latin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A69B5-200B-4E8E-9012-4EBB91306B1A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6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an banner and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863" y="6446580"/>
            <a:ext cx="4992000" cy="184666"/>
          </a:xfrm>
        </p:spPr>
        <p:txBody>
          <a:bodyPr/>
          <a:lstStyle/>
          <a:p>
            <a:r>
              <a:rPr lang="en-GB" dirty="0" smtClean="0"/>
              <a:t>© 2015 Dialog Semiconductors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B96-93CE-ED4A-A6B9-C8F4679495BD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1023" y="122795"/>
            <a:ext cx="9443950" cy="794606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1">
                <a:solidFill>
                  <a:srgbClr val="FFFFFF"/>
                </a:solidFill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0" i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200"/>
            </a:lvl3pPr>
            <a:lvl4pPr marL="0" indent="0">
              <a:spcBef>
                <a:spcPts val="0"/>
              </a:spcBef>
              <a:buFontTx/>
              <a:buNone/>
              <a:defRPr sz="2200"/>
            </a:lvl4pPr>
            <a:lvl5pPr marL="0" indent="0">
              <a:spcBef>
                <a:spcPts val="0"/>
              </a:spcBef>
              <a:buFontTx/>
              <a:buNone/>
              <a:defRPr sz="2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95300" y="1623601"/>
            <a:ext cx="6019457" cy="4525962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/>
            </a:lvl1pPr>
            <a:lvl2pPr marL="180000">
              <a:defRPr/>
            </a:lvl2pPr>
            <a:lvl3pPr marL="540000">
              <a:defRPr/>
            </a:lvl3pPr>
            <a:lvl4pPr marL="900000">
              <a:defRPr/>
            </a:lvl4pPr>
            <a:lvl5pPr marL="126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</p:nvPr>
        </p:nvSpPr>
        <p:spPr>
          <a:xfrm>
            <a:off x="6560621" y="1655119"/>
            <a:ext cx="2631433" cy="4494444"/>
          </a:xfrm>
        </p:spPr>
        <p:txBody>
          <a:bodyPr>
            <a:noAutofit/>
          </a:bodyPr>
          <a:lstStyle>
            <a:lvl1pPr marL="0" indent="0">
              <a:buNone/>
              <a:defRPr sz="1300" b="1" i="1">
                <a:solidFill>
                  <a:schemeClr val="accent3"/>
                </a:solidFill>
              </a:defRPr>
            </a:lvl1pPr>
            <a:lvl2pPr marL="108000" indent="-108000">
              <a:defRPr sz="1300" b="1" i="1">
                <a:solidFill>
                  <a:schemeClr val="accent3"/>
                </a:solidFill>
              </a:defRPr>
            </a:lvl2pPr>
            <a:lvl3pPr marL="360000" indent="-108000">
              <a:defRPr sz="1300" b="1" i="1">
                <a:solidFill>
                  <a:schemeClr val="accent3"/>
                </a:solidFill>
              </a:defRPr>
            </a:lvl3pPr>
            <a:lvl4pPr marL="720000" indent="-108000">
              <a:defRPr sz="1300" b="1" i="1">
                <a:solidFill>
                  <a:schemeClr val="accent3"/>
                </a:solidFill>
              </a:defRPr>
            </a:lvl4pPr>
            <a:lvl5pPr marL="1080000" indent="-108000">
              <a:defRPr sz="1300" b="1" i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62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banner and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863" y="6446580"/>
            <a:ext cx="4992000" cy="184666"/>
          </a:xfrm>
        </p:spPr>
        <p:txBody>
          <a:bodyPr/>
          <a:lstStyle/>
          <a:p>
            <a:r>
              <a:rPr lang="en-GB" dirty="0" smtClean="0"/>
              <a:t>© 2015 Dialog Semiconductors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B96-93CE-ED4A-A6B9-C8F4679495BD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1023" y="122795"/>
            <a:ext cx="9443950" cy="794606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1">
                <a:solidFill>
                  <a:srgbClr val="FFFFFF"/>
                </a:solidFill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0" i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200"/>
            </a:lvl3pPr>
            <a:lvl4pPr marL="0" indent="0">
              <a:spcBef>
                <a:spcPts val="0"/>
              </a:spcBef>
              <a:buFontTx/>
              <a:buNone/>
              <a:defRPr sz="2200"/>
            </a:lvl4pPr>
            <a:lvl5pPr marL="0" indent="0">
              <a:spcBef>
                <a:spcPts val="0"/>
              </a:spcBef>
              <a:buFontTx/>
              <a:buNone/>
              <a:defRPr sz="2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95300" y="1623601"/>
            <a:ext cx="6019457" cy="4525962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/>
            </a:lvl1pPr>
            <a:lvl2pPr marL="180000">
              <a:defRPr/>
            </a:lvl2pPr>
            <a:lvl3pPr marL="540000">
              <a:defRPr/>
            </a:lvl3pPr>
            <a:lvl4pPr marL="900000">
              <a:defRPr/>
            </a:lvl4pPr>
            <a:lvl5pPr marL="126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</p:nvPr>
        </p:nvSpPr>
        <p:spPr>
          <a:xfrm>
            <a:off x="6560621" y="1655119"/>
            <a:ext cx="2631433" cy="4494444"/>
          </a:xfrm>
        </p:spPr>
        <p:txBody>
          <a:bodyPr>
            <a:noAutofit/>
          </a:bodyPr>
          <a:lstStyle>
            <a:lvl1pPr marL="0" indent="0">
              <a:buNone/>
              <a:defRPr sz="1300" b="1" i="1">
                <a:solidFill>
                  <a:schemeClr val="accent2"/>
                </a:solidFill>
              </a:defRPr>
            </a:lvl1pPr>
            <a:lvl2pPr marL="108000" indent="-108000">
              <a:defRPr sz="1300" b="1" i="1">
                <a:solidFill>
                  <a:schemeClr val="accent2"/>
                </a:solidFill>
              </a:defRPr>
            </a:lvl2pPr>
            <a:lvl3pPr marL="360000" indent="-108000">
              <a:defRPr sz="1300" b="1" i="1">
                <a:solidFill>
                  <a:schemeClr val="accent2"/>
                </a:solidFill>
              </a:defRPr>
            </a:lvl3pPr>
            <a:lvl4pPr marL="720000" indent="-108000">
              <a:defRPr sz="1300" b="1" i="1">
                <a:solidFill>
                  <a:schemeClr val="accent2"/>
                </a:solidFill>
              </a:defRPr>
            </a:lvl4pPr>
            <a:lvl5pPr marL="1080000" indent="-108000">
              <a:defRPr sz="13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50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and cyan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863" y="6446580"/>
            <a:ext cx="4992000" cy="184666"/>
          </a:xfrm>
        </p:spPr>
        <p:txBody>
          <a:bodyPr/>
          <a:lstStyle/>
          <a:p>
            <a:r>
              <a:rPr lang="en-GB" dirty="0" smtClean="0"/>
              <a:t>© 2015 Dialog Semiconductors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B96-93CE-ED4A-A6B9-C8F4679495BD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1023" y="122795"/>
            <a:ext cx="9443950" cy="794606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1">
                <a:solidFill>
                  <a:srgbClr val="FFFFFF"/>
                </a:solidFill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0" i="1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200"/>
            </a:lvl3pPr>
            <a:lvl4pPr marL="0" indent="0">
              <a:spcBef>
                <a:spcPts val="0"/>
              </a:spcBef>
              <a:buFontTx/>
              <a:buNone/>
              <a:defRPr sz="2200"/>
            </a:lvl4pPr>
            <a:lvl5pPr marL="0" indent="0">
              <a:spcBef>
                <a:spcPts val="0"/>
              </a:spcBef>
              <a:buFontTx/>
              <a:buNone/>
              <a:defRPr sz="2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95300" y="1623601"/>
            <a:ext cx="6019457" cy="4525962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/>
            </a:lvl1pPr>
            <a:lvl2pPr marL="180000">
              <a:defRPr/>
            </a:lvl2pPr>
            <a:lvl3pPr marL="540000">
              <a:defRPr/>
            </a:lvl3pPr>
            <a:lvl4pPr marL="900000">
              <a:defRPr/>
            </a:lvl4pPr>
            <a:lvl5pPr marL="12600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6560621" y="1655119"/>
            <a:ext cx="2631433" cy="4494444"/>
          </a:xfrm>
        </p:spPr>
        <p:txBody>
          <a:bodyPr>
            <a:noAutofit/>
          </a:bodyPr>
          <a:lstStyle>
            <a:lvl1pPr marL="0" indent="0">
              <a:buNone/>
              <a:defRPr sz="1300" b="1" i="1">
                <a:solidFill>
                  <a:schemeClr val="accent3"/>
                </a:solidFill>
              </a:defRPr>
            </a:lvl1pPr>
            <a:lvl2pPr marL="108000" indent="-108000">
              <a:defRPr sz="1300" b="1" i="1">
                <a:solidFill>
                  <a:schemeClr val="accent3"/>
                </a:solidFill>
              </a:defRPr>
            </a:lvl2pPr>
            <a:lvl3pPr marL="360000" indent="-108000">
              <a:defRPr sz="1300" b="1" i="1">
                <a:solidFill>
                  <a:schemeClr val="accent3"/>
                </a:solidFill>
              </a:defRPr>
            </a:lvl3pPr>
            <a:lvl4pPr marL="720000" indent="-108000">
              <a:defRPr sz="1300" b="1" i="1">
                <a:solidFill>
                  <a:schemeClr val="accent3"/>
                </a:solidFill>
              </a:defRPr>
            </a:lvl4pPr>
            <a:lvl5pPr marL="1080000" indent="-108000">
              <a:defRPr sz="1300" b="1" i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7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banner and quo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863" y="6446580"/>
            <a:ext cx="4992000" cy="184666"/>
          </a:xfrm>
        </p:spPr>
        <p:txBody>
          <a:bodyPr/>
          <a:lstStyle/>
          <a:p>
            <a:r>
              <a:rPr lang="en-GB" dirty="0" smtClean="0"/>
              <a:t>© 2015 Dialog Semiconductors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6B96-93CE-ED4A-A6B9-C8F4679495BD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1023" y="122795"/>
            <a:ext cx="9443950" cy="794606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1">
                <a:solidFill>
                  <a:srgbClr val="FFFFFF"/>
                </a:solidFill>
              </a:defRPr>
            </a:lvl1pPr>
            <a:lvl2pPr marL="0" indent="0">
              <a:lnSpc>
                <a:spcPts val="2600"/>
              </a:lnSpc>
              <a:spcBef>
                <a:spcPts val="0"/>
              </a:spcBef>
              <a:buFontTx/>
              <a:buNone/>
              <a:defRPr sz="2200" b="0" i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200"/>
            </a:lvl3pPr>
            <a:lvl4pPr marL="0" indent="0">
              <a:spcBef>
                <a:spcPts val="0"/>
              </a:spcBef>
              <a:buFontTx/>
              <a:buNone/>
              <a:defRPr sz="2200"/>
            </a:lvl4pPr>
            <a:lvl5pPr marL="0" indent="0">
              <a:spcBef>
                <a:spcPts val="0"/>
              </a:spcBef>
              <a:buFontTx/>
              <a:buNone/>
              <a:defRPr sz="2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495300" y="1623601"/>
            <a:ext cx="6019457" cy="4525962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/>
            </a:lvl1pPr>
            <a:lvl2pPr marL="180000">
              <a:defRPr/>
            </a:lvl2pPr>
            <a:lvl3pPr marL="540000">
              <a:defRPr/>
            </a:lvl3pPr>
            <a:lvl4pPr marL="900000">
              <a:defRPr/>
            </a:lvl4pPr>
            <a:lvl5pPr marL="126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/>
          </p:nvPr>
        </p:nvSpPr>
        <p:spPr>
          <a:xfrm>
            <a:off x="6560621" y="1655119"/>
            <a:ext cx="2631433" cy="4494444"/>
          </a:xfrm>
        </p:spPr>
        <p:txBody>
          <a:bodyPr>
            <a:noAutofit/>
          </a:bodyPr>
          <a:lstStyle>
            <a:lvl1pPr marL="0" indent="0">
              <a:buNone/>
              <a:defRPr sz="1300" b="1" i="1">
                <a:solidFill>
                  <a:schemeClr val="accent4"/>
                </a:solidFill>
              </a:defRPr>
            </a:lvl1pPr>
            <a:lvl2pPr marL="108000" indent="-108000">
              <a:defRPr sz="1300" b="1" i="1">
                <a:solidFill>
                  <a:schemeClr val="accent4"/>
                </a:solidFill>
              </a:defRPr>
            </a:lvl2pPr>
            <a:lvl3pPr marL="360000" indent="-108000">
              <a:defRPr sz="1300" b="1" i="1">
                <a:solidFill>
                  <a:schemeClr val="accent4"/>
                </a:solidFill>
              </a:defRPr>
            </a:lvl3pPr>
            <a:lvl4pPr marL="720000" indent="-108000">
              <a:defRPr sz="1300" b="1" i="1">
                <a:solidFill>
                  <a:schemeClr val="accent4"/>
                </a:solidFill>
              </a:defRPr>
            </a:lvl4pPr>
            <a:lvl5pPr marL="1080000" indent="-108000">
              <a:defRPr sz="1300" b="1" i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8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87219"/>
            <a:ext cx="9186862" cy="504625"/>
          </a:xfrm>
          <a:solidFill>
            <a:schemeClr val="accent1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24pt Arial text here – highlight </a:t>
            </a:r>
            <a:r>
              <a:rPr lang="en-US" dirty="0" err="1" smtClean="0"/>
              <a:t>colour</a:t>
            </a:r>
            <a:r>
              <a:rPr lang="en-US" dirty="0" smtClean="0"/>
              <a:t> pink 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42195"/>
            <a:ext cx="9186862" cy="504625"/>
          </a:xfrm>
          <a:solidFill>
            <a:schemeClr val="accent1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3002491"/>
            <a:ext cx="9186862" cy="504625"/>
          </a:xfrm>
          <a:solidFill>
            <a:schemeClr val="accent1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63083"/>
            <a:ext cx="9186862" cy="504625"/>
          </a:xfrm>
          <a:solidFill>
            <a:schemeClr val="accent1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512114"/>
            <a:ext cx="9186862" cy="504625"/>
          </a:xfrm>
          <a:solidFill>
            <a:schemeClr val="accent1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5272706"/>
            <a:ext cx="9186862" cy="504625"/>
          </a:xfrm>
          <a:solidFill>
            <a:schemeClr val="accent1"/>
          </a:solidFill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text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0E9F413-3187-4E2F-8B87-7BFA4E81CA2E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primary Agenda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9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363538" y="1538568"/>
            <a:ext cx="9178925" cy="43684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18pt Arial text or bullets</a:t>
            </a:r>
          </a:p>
          <a:p>
            <a:pPr lvl="1"/>
            <a:r>
              <a:rPr lang="en-US" dirty="0" smtClean="0"/>
              <a:t>Second level 18pt Arial </a:t>
            </a:r>
          </a:p>
          <a:p>
            <a:pPr lvl="2"/>
            <a:r>
              <a:rPr lang="en-US" dirty="0" smtClean="0"/>
              <a:t>Third level 16pt Arial </a:t>
            </a:r>
          </a:p>
          <a:p>
            <a:pPr lvl="3"/>
            <a:r>
              <a:rPr lang="en-US" dirty="0" smtClean="0"/>
              <a:t>Fourth level 16pt Arial</a:t>
            </a:r>
          </a:p>
          <a:p>
            <a:pPr lvl="4"/>
            <a:r>
              <a:rPr lang="en-US" dirty="0" smtClean="0"/>
              <a:t>Fifth level 14pt Arial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50837" y="327856"/>
            <a:ext cx="6146801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28pt Arial Content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18pt Arial here if required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16F624-1F78-4B2C-AF8F-EC4131B69753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24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363538" y="1542608"/>
            <a:ext cx="4406900" cy="453832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5152126" y="1546116"/>
            <a:ext cx="4390337" cy="454825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28pt title two content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65902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18pt if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017EF8-5207-4413-9DCD-C96FCE50653A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2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1476452"/>
            <a:ext cx="9186862" cy="504625"/>
          </a:xfrm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first line Optional Agenda 24pt Heading here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2212378"/>
            <a:ext cx="9186862" cy="504625"/>
          </a:xfrm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Heading here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3538" y="2972674"/>
            <a:ext cx="9186862" cy="504625"/>
          </a:xfrm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Heading here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3733266"/>
            <a:ext cx="9186862" cy="504625"/>
          </a:xfrm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Heading here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3538" y="4482297"/>
            <a:ext cx="9186862" cy="504625"/>
          </a:xfrm>
        </p:spPr>
        <p:txBody>
          <a:bodyPr lIns="108000" rIns="108000" anchor="ctr" anchorCtr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277813" indent="0">
              <a:buNone/>
              <a:defRPr sz="2800"/>
            </a:lvl2pPr>
            <a:lvl3pPr marL="530225" indent="0">
              <a:buNone/>
              <a:defRPr sz="2800"/>
            </a:lvl3pPr>
            <a:lvl4pPr marL="765175" indent="0">
              <a:buNone/>
              <a:defRPr sz="2800"/>
            </a:lvl4pPr>
            <a:lvl5pPr marL="990600" indent="0">
              <a:buNone/>
              <a:defRPr sz="2800"/>
            </a:lvl5pPr>
          </a:lstStyle>
          <a:p>
            <a:pPr lvl="0"/>
            <a:r>
              <a:rPr lang="en-US" dirty="0" smtClean="0"/>
              <a:t>Insert Agenda 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1950" y="1571626"/>
            <a:ext cx="55860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50839" y="2316858"/>
            <a:ext cx="55860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50839" y="3062090"/>
            <a:ext cx="55860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61950" y="3807322"/>
            <a:ext cx="55860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60364" y="4552553"/>
            <a:ext cx="55860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0E9F413-3187-4E2F-8B87-7BFA4E81CA2E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secondary Agenda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5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t="19005" r="16596" b="72"/>
          <a:stretch/>
        </p:blipFill>
        <p:spPr>
          <a:xfrm>
            <a:off x="0" y="601195"/>
            <a:ext cx="9906000" cy="56556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0838" y="1223400"/>
            <a:ext cx="5682282" cy="64533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800" b="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Optional Divider 28pt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840" y="1852938"/>
            <a:ext cx="5826296" cy="7481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20pt Arial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50838" y="1052736"/>
            <a:ext cx="599281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6"/>
          <a:stretch/>
        </p:blipFill>
        <p:spPr>
          <a:xfrm>
            <a:off x="282008" y="6320644"/>
            <a:ext cx="374642" cy="51622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617296" y="6473356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CB6F178-C9CD-4D7F-9909-88CD6E60AD09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 smtClean="0"/>
              <a:t>Dialog Semiconductor © 2015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8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60735" y="1546531"/>
            <a:ext cx="4406901" cy="471699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1609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50837" y="327856"/>
            <a:ext cx="6478588" cy="7755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28pt Arial title three content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18pt if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26782F2-2EC6-4E67-B75F-960504B5C2E8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5169367" y="3964769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90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four content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63538" y="766763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here if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5F3CA79-02AB-4372-8DF7-6A93D2DBDD12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25" hasCustomPrompt="1"/>
          </p:nvPr>
        </p:nvSpPr>
        <p:spPr>
          <a:xfrm>
            <a:off x="3603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6" hasCustomPrompt="1"/>
          </p:nvPr>
        </p:nvSpPr>
        <p:spPr>
          <a:xfrm>
            <a:off x="360363" y="39782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 smtClean="0"/>
          </a:p>
          <a:p>
            <a:pPr lvl="4"/>
            <a:endParaRPr lang="en-GB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5160963" y="1539820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5160963" y="3968695"/>
            <a:ext cx="4381500" cy="229931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18pt text or bullets</a:t>
            </a:r>
          </a:p>
          <a:p>
            <a:pPr lvl="1"/>
            <a:r>
              <a:rPr lang="en-US" dirty="0" smtClean="0"/>
              <a:t>Second level 18pt</a:t>
            </a:r>
          </a:p>
          <a:p>
            <a:pPr lvl="2"/>
            <a:r>
              <a:rPr lang="en-US" dirty="0" smtClean="0"/>
              <a:t>Third level 16pt</a:t>
            </a:r>
          </a:p>
          <a:p>
            <a:pPr lvl="3"/>
            <a:r>
              <a:rPr lang="en-US" dirty="0" smtClean="0"/>
              <a:t>Fourth level 16pt</a:t>
            </a:r>
          </a:p>
          <a:p>
            <a:pPr lvl="4"/>
            <a:r>
              <a:rPr lang="en-US" dirty="0" smtClean="0"/>
              <a:t>Fifth level 14pt</a:t>
            </a:r>
            <a:endParaRPr lang="en-GB" dirty="0" smtClean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43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28pt Arial title only 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757238"/>
            <a:ext cx="6338887" cy="319087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77813" indent="0">
              <a:buNone/>
              <a:defRPr/>
            </a:lvl2pPr>
            <a:lvl3pPr marL="530225" indent="0">
              <a:buNone/>
              <a:defRPr/>
            </a:lvl3pPr>
            <a:lvl4pPr marL="765175" indent="0">
              <a:buNone/>
              <a:defRPr/>
            </a:lvl4pPr>
            <a:lvl5pPr marL="990600" indent="0">
              <a:buNone/>
              <a:defRPr/>
            </a:lvl5pPr>
          </a:lstStyle>
          <a:p>
            <a:pPr lvl="0"/>
            <a:r>
              <a:rPr lang="en-US" dirty="0" smtClean="0"/>
              <a:t>Subheading 18pt if required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B359AB-4F96-403F-BF5C-FFAA840A96F3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0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2" b="-3197"/>
          <a:stretch/>
        </p:blipFill>
        <p:spPr>
          <a:xfrm flipV="1">
            <a:off x="5529064" y="0"/>
            <a:ext cx="4372451" cy="144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6"/>
          <a:stretch/>
        </p:blipFill>
        <p:spPr>
          <a:xfrm>
            <a:off x="282008" y="6320644"/>
            <a:ext cx="374642" cy="516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838" y="1526698"/>
            <a:ext cx="918209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or bullet 18pt Arial</a:t>
            </a:r>
          </a:p>
          <a:p>
            <a:pPr lvl="1"/>
            <a:r>
              <a:rPr lang="en-US" dirty="0" smtClean="0"/>
              <a:t>Second level 18pt Arial                                               </a:t>
            </a:r>
          </a:p>
          <a:p>
            <a:pPr lvl="2"/>
            <a:r>
              <a:rPr lang="en-US" dirty="0" smtClean="0"/>
              <a:t>Third level 16pt Arial</a:t>
            </a:r>
          </a:p>
          <a:p>
            <a:pPr lvl="3"/>
            <a:r>
              <a:rPr lang="en-US" dirty="0" smtClean="0"/>
              <a:t>Fourth level 16pt Arial</a:t>
            </a:r>
          </a:p>
          <a:p>
            <a:pPr lvl="4"/>
            <a:r>
              <a:rPr lang="en-US" dirty="0" smtClean="0"/>
              <a:t>Fifth level 14pt Arial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7296" y="6473356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0E9F413-3187-4E2F-8B87-7BFA4E81CA2E}" type="datetime1">
              <a:rPr lang="en-GB" smtClean="0"/>
              <a:pPr/>
              <a:t>12/01/2018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984" y="6481982"/>
            <a:ext cx="2088032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r>
              <a:rPr lang="en-GB" dirty="0" smtClean="0"/>
              <a:t>Dialog Semiconductor ©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7938" y="6473356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0838" y="6320643"/>
            <a:ext cx="91821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838" y="718209"/>
            <a:ext cx="599281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50837" y="327856"/>
            <a:ext cx="6146801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Content title 28pt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9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50" r:id="rId3"/>
    <p:sldLayoutId id="2147483652" r:id="rId4"/>
    <p:sldLayoutId id="2147483684" r:id="rId5"/>
    <p:sldLayoutId id="2147483677" r:id="rId6"/>
    <p:sldLayoutId id="2147483653" r:id="rId7"/>
    <p:sldLayoutId id="2147483656" r:id="rId8"/>
    <p:sldLayoutId id="2147483681" r:id="rId9"/>
    <p:sldLayoutId id="2147483678" r:id="rId10"/>
    <p:sldLayoutId id="2147483682" r:id="rId11"/>
    <p:sldLayoutId id="2147483685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2763" indent="-23495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93775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219200" indent="-2286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08" userDrawn="1">
          <p15:clr>
            <a:srgbClr val="F26B43"/>
          </p15:clr>
        </p15:guide>
        <p15:guide id="3" pos="221" userDrawn="1">
          <p15:clr>
            <a:srgbClr val="F26B43"/>
          </p15:clr>
        </p15:guide>
        <p15:guide id="4" pos="6005" userDrawn="1">
          <p15:clr>
            <a:srgbClr val="F26B43"/>
          </p15:clr>
        </p15:guide>
        <p15:guide id="6" pos="1998" userDrawn="1">
          <p15:clr>
            <a:srgbClr val="F26B43"/>
          </p15:clr>
        </p15:guide>
        <p15:guide id="7" pos="4230" userDrawn="1">
          <p15:clr>
            <a:srgbClr val="F26B43"/>
          </p15:clr>
        </p15:guide>
        <p15:guide id="8" pos="2226" userDrawn="1">
          <p15:clr>
            <a:srgbClr val="F26B43"/>
          </p15:clr>
        </p15:guide>
        <p15:guide id="9" pos="3996" userDrawn="1">
          <p15:clr>
            <a:srgbClr val="F26B43"/>
          </p15:clr>
        </p15:guide>
        <p15:guide id="10" orient="horz" pos="3870" userDrawn="1">
          <p15:clr>
            <a:srgbClr val="F26B43"/>
          </p15:clr>
        </p15:guide>
        <p15:guide id="11" orient="horz" pos="2296" userDrawn="1">
          <p15:clr>
            <a:srgbClr val="F26B43"/>
          </p15:clr>
        </p15:guide>
        <p15:guide id="12" orient="horz" pos="1006" userDrawn="1">
          <p15:clr>
            <a:srgbClr val="F26B43"/>
          </p15:clr>
        </p15:guide>
        <p15:guide id="13" orient="horz" pos="222" userDrawn="1">
          <p15:clr>
            <a:srgbClr val="F26B43"/>
          </p15:clr>
        </p15:guide>
        <p15:guide id="14" orient="horz" pos="462" userDrawn="1">
          <p15:clr>
            <a:srgbClr val="F26B43"/>
          </p15:clr>
        </p15:guide>
        <p15:guide id="15" pos="3006" userDrawn="1">
          <p15:clr>
            <a:srgbClr val="F26B43"/>
          </p15:clr>
        </p15:guide>
        <p15:guide id="16" pos="3234" userDrawn="1">
          <p15:clr>
            <a:srgbClr val="F26B43"/>
          </p15:clr>
        </p15:guide>
        <p15:guide id="17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38" y="504497"/>
            <a:ext cx="6388921" cy="1957931"/>
          </a:xfrm>
        </p:spPr>
        <p:txBody>
          <a:bodyPr/>
          <a:lstStyle/>
          <a:p>
            <a:r>
              <a:rPr lang="en-US" dirty="0"/>
              <a:t>Data Analysis: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Spotfire in engineering format presentation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837" y="5913239"/>
            <a:ext cx="4314128" cy="9447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Luc </a:t>
            </a:r>
            <a:r>
              <a:rPr lang="en-US" dirty="0"/>
              <a:t>v/d Linden (</a:t>
            </a:r>
            <a:r>
              <a:rPr lang="en-US" dirty="0" err="1"/>
              <a:t>PEng</a:t>
            </a:r>
            <a:r>
              <a:rPr lang="en-US" dirty="0"/>
              <a:t> CBU)</a:t>
            </a:r>
          </a:p>
          <a:p>
            <a:r>
              <a:rPr lang="en-GB" dirty="0" smtClean="0"/>
              <a:t>Tuesday</a:t>
            </a:r>
            <a:r>
              <a:rPr lang="en-GB" dirty="0"/>
              <a:t>, </a:t>
            </a:r>
            <a:r>
              <a:rPr lang="en-GB" dirty="0" smtClean="0"/>
              <a:t>12 </a:t>
            </a:r>
            <a:r>
              <a:rPr lang="en-GB" dirty="0" err="1" smtClean="0"/>
              <a:t>Januari</a:t>
            </a:r>
            <a:r>
              <a:rPr lang="en-GB" dirty="0" smtClean="0"/>
              <a:t> 2018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Engineers work normal with data values in engineering's format.</a:t>
            </a:r>
          </a:p>
          <a:p>
            <a:r>
              <a:rPr lang="en-US" dirty="0" smtClean="0"/>
              <a:t>SF is not delivering this by default</a:t>
            </a:r>
          </a:p>
          <a:p>
            <a:r>
              <a:rPr lang="en-US" dirty="0" smtClean="0"/>
              <a:t>As work around you can install it local, on your </a:t>
            </a:r>
            <a:r>
              <a:rPr lang="en-US" dirty="0" err="1" smtClean="0"/>
              <a:t>ownacoount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0837" y="327856"/>
            <a:ext cx="6146801" cy="775597"/>
          </a:xfrm>
        </p:spPr>
        <p:txBody>
          <a:bodyPr/>
          <a:lstStyle/>
          <a:p>
            <a:r>
              <a:rPr lang="en-US" dirty="0" smtClean="0"/>
              <a:t>Why in </a:t>
            </a:r>
            <a:r>
              <a:rPr lang="en-US" dirty="0" err="1" smtClean="0"/>
              <a:t>engineerings</a:t>
            </a:r>
            <a:r>
              <a:rPr lang="en-US" dirty="0" smtClean="0"/>
              <a:t> format?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© 2015 Dialog Semiconductors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F16B96-93CE-ED4A-A6B9-C8F4679495BD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77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© 2015 Dialog Semiconductors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F16B96-93CE-ED4A-A6B9-C8F4679495BD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3538" y="1117909"/>
            <a:ext cx="9178925" cy="4368463"/>
          </a:xfrm>
        </p:spPr>
        <p:txBody>
          <a:bodyPr/>
          <a:lstStyle/>
          <a:p>
            <a:r>
              <a:rPr lang="en-US" dirty="0" smtClean="0"/>
              <a:t>Go to tools/options</a:t>
            </a:r>
          </a:p>
          <a:p>
            <a:r>
              <a:rPr lang="en-US" dirty="0" smtClean="0"/>
              <a:t>Select Axis Formatting</a:t>
            </a:r>
          </a:p>
          <a:p>
            <a:r>
              <a:rPr lang="en-US" dirty="0" smtClean="0"/>
              <a:t>Choose [Edit Symbol Sets]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197" y="1347538"/>
            <a:ext cx="6276488" cy="46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new table “Dialog”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0" y="1651276"/>
            <a:ext cx="50101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the 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Fill the table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49" y="1076325"/>
            <a:ext cx="7315451" cy="5329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875" y="4154905"/>
            <a:ext cx="178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 this for each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Goto column properties</a:t>
            </a:r>
            <a:endParaRPr lang="en-US" dirty="0"/>
          </a:p>
          <a:p>
            <a:r>
              <a:rPr lang="en-US" dirty="0" smtClean="0"/>
              <a:t>Select column</a:t>
            </a:r>
          </a:p>
          <a:p>
            <a:r>
              <a:rPr lang="en-US" dirty="0" smtClean="0"/>
              <a:t>Formatting in Number</a:t>
            </a:r>
          </a:p>
          <a:p>
            <a:r>
              <a:rPr lang="en-US" dirty="0" smtClean="0"/>
              <a:t>Use short number format select Dialog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32" y="1296960"/>
            <a:ext cx="5079795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Dialog Semiconductor ©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6f8aea87975c6ad33d317306a5a9475a3c2212f"/>
</p:tagLst>
</file>

<file path=ppt/theme/theme1.xml><?xml version="1.0" encoding="utf-8"?>
<a:theme xmlns:a="http://schemas.openxmlformats.org/drawingml/2006/main" name="Corporate Presentation_February 2015_newAuthorVersion">
  <a:themeElements>
    <a:clrScheme name="Custom 6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9DC5"/>
      </a:accent1>
      <a:accent2>
        <a:srgbClr val="E6007E"/>
      </a:accent2>
      <a:accent3>
        <a:srgbClr val="F39200"/>
      </a:accent3>
      <a:accent4>
        <a:srgbClr val="009982"/>
      </a:accent4>
      <a:accent5>
        <a:srgbClr val="7E1974"/>
      </a:accent5>
      <a:accent6>
        <a:srgbClr val="008AAB"/>
      </a:accent6>
      <a:hlink>
        <a:srgbClr val="FBBA00"/>
      </a:hlink>
      <a:folHlink>
        <a:srgbClr val="0075BF"/>
      </a:folHlink>
    </a:clrScheme>
    <a:fontScheme name="Dialog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e00b0148-4649-4b6b-8e77-ba05439cd86f" ContentTypeId="0x0101002D12697706CA8E47AFADBFD50BF1A86E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4faeb1284fb421da7ab26b56460e344 xmlns="9ac3fa22-3da7-4a22-bea1-a3b381405d8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818421ea-9e0a-4068-921e-f535983eba41</TermId>
        </TermInfo>
      </Terms>
    </n4faeb1284fb421da7ab26b56460e344>
    <TaxCatchAll xmlns="9ac3fa22-3da7-4a22-bea1-a3b381405d87">
      <Value>69</Value>
    </TaxCatchAll>
    <_dlc_DocId xmlns="9ac3fa22-3da7-4a22-bea1-a3b381405d87">MARKETING-22-68</_dlc_DocId>
    <_dlc_DocIdUrl xmlns="9ac3fa22-3da7-4a22-bea1-a3b381405d87">
      <Url>http://dms/department/marketing/cmc/_layouts/DocIdRedir.aspx?ID=MARKETING-22-68</Url>
      <Description>MARKETING-22-68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ialog Document" ma:contentTypeID="0x0101002D12697706CA8E47AFADBFD50BF1A86E00B39D2673E6C70F469919CE07B0DA1F16" ma:contentTypeVersion="16" ma:contentTypeDescription="" ma:contentTypeScope="" ma:versionID="5c95a08fdefd739eece38c78471ed6ca">
  <xsd:schema xmlns:xsd="http://www.w3.org/2001/XMLSchema" xmlns:xs="http://www.w3.org/2001/XMLSchema" xmlns:p="http://schemas.microsoft.com/office/2006/metadata/properties" xmlns:ns2="9ac3fa22-3da7-4a22-bea1-a3b381405d87" targetNamespace="http://schemas.microsoft.com/office/2006/metadata/properties" ma:root="true" ma:fieldsID="0d67002e3b2790e5024191e21ef95328" ns2:_="">
    <xsd:import namespace="9ac3fa22-3da7-4a22-bea1-a3b381405d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n4faeb1284fb421da7ab26b56460e344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c3fa22-3da7-4a22-bea1-a3b381405d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4faeb1284fb421da7ab26b56460e344" ma:index="11" nillable="true" ma:taxonomy="true" ma:internalName="n4faeb1284fb421da7ab26b56460e344" ma:taxonomyFieldName="Category1" ma:displayName="Category" ma:default="" ma:fieldId="{74faeb12-84fb-421d-a7ab-26b56460e344}" ma:sspId="e00b0148-4649-4b6b-8e77-ba05439cd86f" ma:termSetId="8f48aa71-f180-4047-81e5-107cb6c7509f" ma:anchorId="63f2a049-4fb3-45f5-a3b5-79b31bd1500d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d9244c93-afda-40f0-9da7-1efea73a9f1b}" ma:internalName="TaxCatchAll" ma:showField="CatchAllData" ma:web="066dc1ee-1b35-457d-9cee-79f9d446f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d9244c93-afda-40f0-9da7-1efea73a9f1b}" ma:internalName="TaxCatchAllLabel" ma:readOnly="true" ma:showField="CatchAllDataLabel" ma:web="066dc1ee-1b35-457d-9cee-79f9d446f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CD4C9-07D6-4FEE-B707-06AF29337F7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EE8747A-019C-4947-B730-686D55CFB0AB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ac3fa22-3da7-4a22-bea1-a3b381405d8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697D7C-7AF7-4E8F-B2F0-6834393617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AA4C3AE-DE5D-4C26-AC74-4ED44F80CD7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20CEA7C-81C0-4FB2-B22B-5D28D25EE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c3fa22-3da7-4a22-bea1-a3b381405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Presentation_February 2015_newAuthorVersion</Template>
  <TotalTime>1030</TotalTime>
  <Words>132</Words>
  <Application>Microsoft Office PowerPoint</Application>
  <PresentationFormat>A4 Paper (210x297 mm)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Rockwell</vt:lpstr>
      <vt:lpstr>Corporate Presentation_February 2015_newAuthorVersion</vt:lpstr>
      <vt:lpstr>Data Analysis:  Spotfire in engineering format presentation</vt:lpstr>
      <vt:lpstr>Why in engineerings format? </vt:lpstr>
      <vt:lpstr>How?</vt:lpstr>
      <vt:lpstr>Make the table</vt:lpstr>
      <vt:lpstr>Edit the table</vt:lpstr>
      <vt:lpstr>How to use</vt:lpstr>
      <vt:lpstr>PowerPoint Presentation</vt:lpstr>
    </vt:vector>
  </TitlesOfParts>
  <Company>Dialog Semiconductor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Lauren Ofstedahl</dc:creator>
  <cp:lastModifiedBy>Luc van der Linden</cp:lastModifiedBy>
  <cp:revision>45</cp:revision>
  <cp:lastPrinted>2015-02-01T04:11:16Z</cp:lastPrinted>
  <dcterms:created xsi:type="dcterms:W3CDTF">2015-02-13T23:18:30Z</dcterms:created>
  <dcterms:modified xsi:type="dcterms:W3CDTF">2018-01-12T12:41:42Z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0x0101002D12697706CA8E47AFADBFD50BF1A86E00B39D2673E6C70F469919CE07B0DA1F16</vt:lpwstr>
  </property>
  <property fmtid="{D5CDD505-2E9C-101B-9397-08002B2CF9AE}" pid="3" name="_dlc_DocIdItemGuid">
    <vt:lpwstr>a46016e5-2819-4b6c-b987-02f5f0048e20</vt:lpwstr>
  </property>
  <property fmtid="{D5CDD505-2E9C-101B-9397-08002B2CF9AE}" pid="4" name="Category1">
    <vt:lpwstr>69;#Powerpoint|818421ea-9e0a-4068-921e-f535983eba41</vt:lpwstr>
  </property>
</Properties>
</file>